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7" r:id="rId2"/>
    <p:sldId id="379" r:id="rId3"/>
    <p:sldId id="358" r:id="rId4"/>
    <p:sldId id="372" r:id="rId5"/>
    <p:sldId id="380" r:id="rId6"/>
    <p:sldId id="361" r:id="rId7"/>
    <p:sldId id="373" r:id="rId8"/>
    <p:sldId id="374" r:id="rId9"/>
    <p:sldId id="339" r:id="rId10"/>
    <p:sldId id="381" r:id="rId11"/>
    <p:sldId id="375" r:id="rId12"/>
    <p:sldId id="356" r:id="rId13"/>
    <p:sldId id="382" r:id="rId14"/>
    <p:sldId id="383" r:id="rId15"/>
    <p:sldId id="384" r:id="rId16"/>
    <p:sldId id="385" r:id="rId17"/>
    <p:sldId id="386" r:id="rId18"/>
    <p:sldId id="38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83A"/>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19" autoAdjust="0"/>
    <p:restoredTop sz="95496" autoAdjust="0"/>
  </p:normalViewPr>
  <p:slideViewPr>
    <p:cSldViewPr snapToGrid="0" snapToObjects="1">
      <p:cViewPr varScale="1">
        <p:scale>
          <a:sx n="146" d="100"/>
          <a:sy n="146" d="100"/>
        </p:scale>
        <p:origin x="11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5493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 id="2147483658" r:id="rId8"/>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1"/>
            <a:ext cx="9144000" cy="5142857"/>
          </a:xfrm>
          <a:prstGeom prst="rect">
            <a:avLst/>
          </a:prstGeom>
        </p:spPr>
      </p:pic>
    </p:spTree>
    <p:extLst>
      <p:ext uri="{BB962C8B-B14F-4D97-AF65-F5344CB8AC3E}">
        <p14:creationId xmlns:p14="http://schemas.microsoft.com/office/powerpoint/2010/main" val="272731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04007"/>
            <a:ext cx="5609758" cy="4390616"/>
          </a:xfrm>
        </p:spPr>
        <p:txBody>
          <a:bodyPr>
            <a:normAutofit/>
          </a:bodyPr>
          <a:lstStyle/>
          <a:p>
            <a:pPr algn="l"/>
            <a:r>
              <a:rPr lang="en-US" dirty="0">
                <a:latin typeface="Myriad Pro" panose="020B0503030403020204" pitchFamily="34" charset="0"/>
              </a:rPr>
              <a:t>YOU LOVE THE</a:t>
            </a:r>
            <a:br>
              <a:rPr lang="en-US" dirty="0">
                <a:latin typeface="Myriad Pro" panose="020B0503030403020204" pitchFamily="34" charset="0"/>
              </a:rPr>
            </a:br>
            <a:r>
              <a:rPr lang="en-US" u="sng" dirty="0">
                <a:latin typeface="Myriad Pro" panose="020B0503030403020204" pitchFamily="34" charset="0"/>
              </a:rPr>
              <a:t>STRANGER</a:t>
            </a:r>
            <a:r>
              <a:rPr lang="en-US" dirty="0">
                <a:latin typeface="Myriad Pro" panose="020B0503030403020204" pitchFamily="34" charset="0"/>
              </a:rPr>
              <a:t>.</a:t>
            </a:r>
          </a:p>
          <a:p>
            <a:pPr marL="457200" indent="-457200" algn="l">
              <a:buFont typeface="Wingdings" panose="05000000000000000000" pitchFamily="2" charset="2"/>
              <a:buChar char="§"/>
            </a:pPr>
            <a:r>
              <a:rPr lang="en-US" dirty="0">
                <a:latin typeface="Myriad Pro" panose="020B0503030403020204" pitchFamily="34" charset="0"/>
              </a:rPr>
              <a:t>To make ready </a:t>
            </a:r>
            <a:br>
              <a:rPr lang="en-US" dirty="0">
                <a:latin typeface="Myriad Pro" panose="020B0503030403020204" pitchFamily="34" charset="0"/>
              </a:rPr>
            </a:br>
            <a:r>
              <a:rPr lang="en-US" dirty="0">
                <a:latin typeface="Myriad Pro" panose="020B0503030403020204" pitchFamily="34" charset="0"/>
              </a:rPr>
              <a:t>for others and </a:t>
            </a:r>
            <a:br>
              <a:rPr lang="en-US" dirty="0">
                <a:latin typeface="Myriad Pro" panose="020B0503030403020204" pitchFamily="34" charset="0"/>
              </a:rPr>
            </a:br>
            <a:r>
              <a:rPr lang="en-US" dirty="0">
                <a:latin typeface="Myriad Pro" panose="020B0503030403020204" pitchFamily="34" charset="0"/>
              </a:rPr>
              <a:t>invest in them </a:t>
            </a:r>
            <a:br>
              <a:rPr lang="en-US" dirty="0">
                <a:latin typeface="Myriad Pro" panose="020B0503030403020204" pitchFamily="34" charset="0"/>
              </a:rPr>
            </a:br>
            <a:r>
              <a:rPr lang="en-US" dirty="0">
                <a:latin typeface="Myriad Pro" panose="020B0503030403020204" pitchFamily="34" charset="0"/>
              </a:rPr>
              <a:t>is how faith lives.</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3877733" y="1485771"/>
            <a:ext cx="4807848" cy="3005795"/>
          </a:xfrm>
          <a:prstGeom prst="rect">
            <a:avLst/>
          </a:prstGeom>
        </p:spPr>
      </p:pic>
    </p:spTree>
    <p:extLst>
      <p:ext uri="{BB962C8B-B14F-4D97-AF65-F5344CB8AC3E}">
        <p14:creationId xmlns:p14="http://schemas.microsoft.com/office/powerpoint/2010/main" val="6161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1 Peter 4:8-9 And above all things have fervent charity among yourselves: for charity shall cover the multitude of sins. 9  Use hospitality one to another without grudging.</a:t>
            </a:r>
          </a:p>
        </p:txBody>
      </p:sp>
    </p:spTree>
    <p:extLst>
      <p:ext uri="{BB962C8B-B14F-4D97-AF65-F5344CB8AC3E}">
        <p14:creationId xmlns:p14="http://schemas.microsoft.com/office/powerpoint/2010/main" val="1688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1062506"/>
            <a:ext cx="8281241" cy="4080993"/>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Mat 7:12  Therefore all things whatsoever  ye would  that men should do  to you, do  ye even so to them: for this is  the law and the prophets.</a:t>
            </a:r>
          </a:p>
          <a:p>
            <a:pPr marL="227013" indent="-227013" algn="l">
              <a:buFont typeface="Arial" panose="020B0604020202020204" pitchFamily="34" charset="0"/>
              <a:buChar char="•"/>
            </a:pPr>
            <a:r>
              <a:rPr lang="en-US" dirty="0">
                <a:latin typeface="Calibri" panose="020F0502020204030204" pitchFamily="34" charset="0"/>
              </a:rPr>
              <a:t>Mat 25:35  For I was an </a:t>
            </a:r>
            <a:r>
              <a:rPr lang="en-US" dirty="0" err="1">
                <a:latin typeface="Calibri" panose="020F0502020204030204" pitchFamily="34" charset="0"/>
              </a:rPr>
              <a:t>hungred</a:t>
            </a:r>
            <a:r>
              <a:rPr lang="en-US" dirty="0">
                <a:latin typeface="Calibri" panose="020F0502020204030204" pitchFamily="34" charset="0"/>
              </a:rPr>
              <a:t> , and ye gave  me meat : I was thirsty , and ye gave me drink : I was  a stranger, and ye took me in :</a:t>
            </a:r>
          </a:p>
          <a:p>
            <a:pPr marL="227013" indent="-227013" algn="l">
              <a:buFont typeface="Arial" panose="020B0604020202020204" pitchFamily="34" charset="0"/>
              <a:buChar char="•"/>
            </a:pPr>
            <a:r>
              <a:rPr lang="en-US" dirty="0">
                <a:latin typeface="Calibri" panose="020F0502020204030204" pitchFamily="34" charset="0"/>
              </a:rPr>
              <a:t>Rom 12:17 Recompense  to no man evil for evil. Provide  things honest in the sight of all men.</a:t>
            </a:r>
          </a:p>
          <a:p>
            <a:pPr algn="l"/>
            <a:endParaRPr lang="en-US" dirty="0">
              <a:latin typeface="Calibri" panose="020F0502020204030204" pitchFamily="34" charset="0"/>
            </a:endParaRPr>
          </a:p>
        </p:txBody>
      </p:sp>
    </p:spTree>
    <p:extLst>
      <p:ext uri="{BB962C8B-B14F-4D97-AF65-F5344CB8AC3E}">
        <p14:creationId xmlns:p14="http://schemas.microsoft.com/office/powerpoint/2010/main" val="1989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2 Corinthians 5:14-16 For the love of Christ </a:t>
            </a:r>
            <a:r>
              <a:rPr lang="en-US" dirty="0" err="1">
                <a:latin typeface="Calibri" panose="020F0502020204030204" pitchFamily="34" charset="0"/>
              </a:rPr>
              <a:t>constraineth</a:t>
            </a:r>
            <a:r>
              <a:rPr lang="en-US" dirty="0">
                <a:latin typeface="Calibri" panose="020F0502020204030204" pitchFamily="34" charset="0"/>
              </a:rPr>
              <a:t> us; because we thus judge, that if one died for all, then were all dead: 15  And that he died for all, that they which live should not henceforth live unto themselves, but unto him which died for them, and rose again. 16  Wherefore henceforth know we no man after the flesh: yea, though we have known Christ after the flesh, yet now henceforth know we him no more. </a:t>
            </a:r>
          </a:p>
        </p:txBody>
      </p:sp>
    </p:spTree>
    <p:extLst>
      <p:ext uri="{BB962C8B-B14F-4D97-AF65-F5344CB8AC3E}">
        <p14:creationId xmlns:p14="http://schemas.microsoft.com/office/powerpoint/2010/main" val="36117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04007"/>
            <a:ext cx="5609758" cy="4390616"/>
          </a:xfrm>
        </p:spPr>
        <p:txBody>
          <a:bodyPr>
            <a:normAutofit/>
          </a:bodyPr>
          <a:lstStyle/>
          <a:p>
            <a:pPr algn="l"/>
            <a:r>
              <a:rPr lang="en-US" dirty="0">
                <a:latin typeface="Myriad Pro" panose="020B0503030403020204" pitchFamily="34" charset="0"/>
              </a:rPr>
              <a:t>YOU LOVE THE </a:t>
            </a:r>
            <a:r>
              <a:rPr lang="en-US" u="sng" dirty="0">
                <a:latin typeface="Myriad Pro" panose="020B0503030403020204" pitchFamily="34" charset="0"/>
              </a:rPr>
              <a:t>SUFFERER</a:t>
            </a:r>
            <a:r>
              <a:rPr lang="en-US" dirty="0">
                <a:latin typeface="Myriad Pro" panose="020B0503030403020204" pitchFamily="34" charset="0"/>
              </a:rPr>
              <a:t>.</a:t>
            </a:r>
          </a:p>
          <a:p>
            <a:pPr marL="457200" indent="-457200" algn="l">
              <a:buFont typeface="Wingdings" panose="05000000000000000000" pitchFamily="2" charset="2"/>
              <a:buChar char="§"/>
            </a:pPr>
            <a:r>
              <a:rPr lang="en-US" dirty="0">
                <a:latin typeface="Myriad Pro" panose="020B0503030403020204" pitchFamily="34" charset="0"/>
              </a:rPr>
              <a:t>Know God’s heart  for His!</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rotWithShape="1">
          <a:blip r:embed="rId2"/>
          <a:srcRect t="6718" b="9615"/>
          <a:stretch/>
        </p:blipFill>
        <p:spPr>
          <a:xfrm>
            <a:off x="5347289" y="1278468"/>
            <a:ext cx="3347977" cy="2889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72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541562"/>
            <a:ext cx="8281241" cy="4738775"/>
          </a:xfrm>
        </p:spPr>
        <p:txBody>
          <a:bodyPr>
            <a:normAutofit fontScale="77500" lnSpcReduction="20000"/>
          </a:bodyPr>
          <a:lstStyle/>
          <a:p>
            <a:pPr marL="231775" indent="-231775" algn="l">
              <a:buFont typeface="Arial" panose="020B0604020202020204" pitchFamily="34" charset="0"/>
              <a:buChar char="•"/>
            </a:pPr>
            <a:r>
              <a:rPr lang="en-US" b="1" dirty="0">
                <a:latin typeface="Calibri" panose="020F0502020204030204" pitchFamily="34" charset="0"/>
                <a:cs typeface="Calibri" panose="020F0502020204030204" pitchFamily="34" charset="0"/>
              </a:rPr>
              <a:t>Matthew 25:31-46 </a:t>
            </a:r>
            <a:r>
              <a:rPr lang="en-US" dirty="0">
                <a:latin typeface="Calibri" panose="020F0502020204030204" pitchFamily="34" charset="0"/>
                <a:cs typeface="Calibri" panose="020F0502020204030204" pitchFamily="34" charset="0"/>
              </a:rPr>
              <a:t>When the Son of man shall come in his glory, and all the holy angels with him, then shall he sit upon the throne of his glory: </a:t>
            </a:r>
            <a:r>
              <a:rPr lang="en-US" baseline="30000" dirty="0">
                <a:latin typeface="Calibri" panose="020F0502020204030204" pitchFamily="34" charset="0"/>
                <a:cs typeface="Calibri" panose="020F0502020204030204" pitchFamily="34" charset="0"/>
              </a:rPr>
              <a:t>32 </a:t>
            </a:r>
            <a:r>
              <a:rPr lang="en-US" dirty="0">
                <a:latin typeface="Calibri" panose="020F0502020204030204" pitchFamily="34" charset="0"/>
                <a:cs typeface="Calibri" panose="020F0502020204030204" pitchFamily="34" charset="0"/>
              </a:rPr>
              <a:t> And before him shall be gathered all nations: and he shall separate them one from another, as a shepherd </a:t>
            </a:r>
            <a:r>
              <a:rPr lang="en-US" dirty="0" err="1">
                <a:latin typeface="Calibri" panose="020F0502020204030204" pitchFamily="34" charset="0"/>
                <a:cs typeface="Calibri" panose="020F0502020204030204" pitchFamily="34" charset="0"/>
              </a:rPr>
              <a:t>divideth</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his</a:t>
            </a:r>
            <a:r>
              <a:rPr lang="en-US" dirty="0">
                <a:latin typeface="Calibri" panose="020F0502020204030204" pitchFamily="34" charset="0"/>
                <a:cs typeface="Calibri" panose="020F0502020204030204" pitchFamily="34" charset="0"/>
              </a:rPr>
              <a:t> sheep from the goats: </a:t>
            </a:r>
            <a:r>
              <a:rPr lang="en-US" baseline="30000" dirty="0">
                <a:latin typeface="Calibri" panose="020F0502020204030204" pitchFamily="34" charset="0"/>
                <a:cs typeface="Calibri" panose="020F0502020204030204" pitchFamily="34" charset="0"/>
              </a:rPr>
              <a:t>33 </a:t>
            </a:r>
            <a:r>
              <a:rPr lang="en-US" dirty="0">
                <a:latin typeface="Calibri" panose="020F0502020204030204" pitchFamily="34" charset="0"/>
                <a:cs typeface="Calibri" panose="020F0502020204030204" pitchFamily="34" charset="0"/>
              </a:rPr>
              <a:t> And he shall set the sheep on his right hand, but the goats on the left. </a:t>
            </a:r>
            <a:r>
              <a:rPr lang="en-US" baseline="30000" dirty="0">
                <a:latin typeface="Calibri" panose="020F0502020204030204" pitchFamily="34" charset="0"/>
                <a:cs typeface="Calibri" panose="020F0502020204030204" pitchFamily="34" charset="0"/>
              </a:rPr>
              <a:t>34 </a:t>
            </a:r>
            <a:r>
              <a:rPr lang="en-US" dirty="0">
                <a:latin typeface="Calibri" panose="020F0502020204030204" pitchFamily="34" charset="0"/>
                <a:cs typeface="Calibri" panose="020F0502020204030204" pitchFamily="34" charset="0"/>
              </a:rPr>
              <a:t> Then shall the King say unto them on his right hand, Come, ye blessed of my Father, inherit the kingdom prepared for you from the foundation of the world: </a:t>
            </a:r>
            <a:r>
              <a:rPr lang="en-US" baseline="30000" dirty="0">
                <a:latin typeface="Calibri" panose="020F0502020204030204" pitchFamily="34" charset="0"/>
                <a:cs typeface="Calibri" panose="020F0502020204030204" pitchFamily="34" charset="0"/>
              </a:rPr>
              <a:t>35 </a:t>
            </a:r>
            <a:r>
              <a:rPr lang="en-US" dirty="0">
                <a:latin typeface="Calibri" panose="020F0502020204030204" pitchFamily="34" charset="0"/>
                <a:cs typeface="Calibri" panose="020F0502020204030204" pitchFamily="34" charset="0"/>
              </a:rPr>
              <a:t> For I was an </a:t>
            </a:r>
            <a:r>
              <a:rPr lang="en-US" dirty="0" err="1">
                <a:latin typeface="Calibri" panose="020F0502020204030204" pitchFamily="34" charset="0"/>
                <a:cs typeface="Calibri" panose="020F0502020204030204" pitchFamily="34" charset="0"/>
              </a:rPr>
              <a:t>hungred</a:t>
            </a:r>
            <a:r>
              <a:rPr lang="en-US" dirty="0">
                <a:latin typeface="Calibri" panose="020F0502020204030204" pitchFamily="34" charset="0"/>
                <a:cs typeface="Calibri" panose="020F0502020204030204" pitchFamily="34" charset="0"/>
              </a:rPr>
              <a:t>, and ye gave me meat: I was thirsty, and ye gave me drink: I was a stranger, and ye took me in: </a:t>
            </a:r>
            <a:r>
              <a:rPr lang="en-US" baseline="30000" dirty="0">
                <a:latin typeface="Calibri" panose="020F0502020204030204" pitchFamily="34" charset="0"/>
                <a:cs typeface="Calibri" panose="020F0502020204030204" pitchFamily="34" charset="0"/>
              </a:rPr>
              <a:t>36 </a:t>
            </a:r>
            <a:r>
              <a:rPr lang="en-US" dirty="0">
                <a:latin typeface="Calibri" panose="020F0502020204030204" pitchFamily="34" charset="0"/>
                <a:cs typeface="Calibri" panose="020F0502020204030204" pitchFamily="34" charset="0"/>
              </a:rPr>
              <a:t> Naked, and ye clothed me: I was sick, and ye visited me: I was in prison, and ye came unto me. </a:t>
            </a:r>
            <a:r>
              <a:rPr lang="en-US" baseline="30000" dirty="0">
                <a:latin typeface="Calibri" panose="020F0502020204030204" pitchFamily="34" charset="0"/>
                <a:cs typeface="Calibri" panose="020F0502020204030204" pitchFamily="34" charset="0"/>
              </a:rPr>
              <a:t>37 </a:t>
            </a:r>
            <a:r>
              <a:rPr lang="en-US" dirty="0">
                <a:latin typeface="Calibri" panose="020F0502020204030204" pitchFamily="34" charset="0"/>
                <a:cs typeface="Calibri" panose="020F0502020204030204" pitchFamily="34" charset="0"/>
              </a:rPr>
              <a:t> Then shall the righteous answer him, saying, Lord, when saw we thee an </a:t>
            </a:r>
            <a:r>
              <a:rPr lang="en-US" dirty="0" err="1">
                <a:latin typeface="Calibri" panose="020F0502020204030204" pitchFamily="34" charset="0"/>
                <a:cs typeface="Calibri" panose="020F0502020204030204" pitchFamily="34" charset="0"/>
              </a:rPr>
              <a:t>hungred</a:t>
            </a:r>
            <a:r>
              <a:rPr lang="en-US" dirty="0">
                <a:latin typeface="Calibri" panose="020F0502020204030204" pitchFamily="34" charset="0"/>
                <a:cs typeface="Calibri" panose="020F0502020204030204" pitchFamily="34" charset="0"/>
              </a:rPr>
              <a:t>, and fed </a:t>
            </a:r>
            <a:r>
              <a:rPr lang="en-US" i="1" dirty="0">
                <a:latin typeface="Calibri" panose="020F0502020204030204" pitchFamily="34" charset="0"/>
                <a:cs typeface="Calibri" panose="020F0502020204030204" pitchFamily="34" charset="0"/>
              </a:rPr>
              <a:t>thee</a:t>
            </a:r>
            <a:r>
              <a:rPr lang="en-US" dirty="0">
                <a:latin typeface="Calibri" panose="020F0502020204030204" pitchFamily="34" charset="0"/>
                <a:cs typeface="Calibri" panose="020F0502020204030204" pitchFamily="34" charset="0"/>
              </a:rPr>
              <a:t>? or thirsty, and gave </a:t>
            </a:r>
            <a:r>
              <a:rPr lang="en-US" i="1" dirty="0">
                <a:latin typeface="Calibri" panose="020F0502020204030204" pitchFamily="34" charset="0"/>
                <a:cs typeface="Calibri" panose="020F0502020204030204" pitchFamily="34" charset="0"/>
              </a:rPr>
              <a:t>thee</a:t>
            </a:r>
            <a:r>
              <a:rPr lang="en-US" dirty="0">
                <a:latin typeface="Calibri" panose="020F0502020204030204" pitchFamily="34" charset="0"/>
                <a:cs typeface="Calibri" panose="020F0502020204030204" pitchFamily="34" charset="0"/>
              </a:rPr>
              <a:t> drink? </a:t>
            </a:r>
            <a:r>
              <a:rPr lang="en-US" baseline="30000" dirty="0">
                <a:latin typeface="Calibri" panose="020F0502020204030204" pitchFamily="34" charset="0"/>
                <a:cs typeface="Calibri" panose="020F0502020204030204" pitchFamily="34" charset="0"/>
              </a:rPr>
              <a:t>38 </a:t>
            </a:r>
            <a:r>
              <a:rPr lang="en-US" dirty="0">
                <a:latin typeface="Calibri" panose="020F0502020204030204" pitchFamily="34" charset="0"/>
                <a:cs typeface="Calibri" panose="020F0502020204030204" pitchFamily="34" charset="0"/>
              </a:rPr>
              <a:t>  When saw we thee a stranger, and took </a:t>
            </a:r>
            <a:r>
              <a:rPr lang="en-US" i="1" dirty="0">
                <a:latin typeface="Calibri" panose="020F0502020204030204" pitchFamily="34" charset="0"/>
                <a:cs typeface="Calibri" panose="020F0502020204030204" pitchFamily="34" charset="0"/>
              </a:rPr>
              <a:t>thee</a:t>
            </a:r>
            <a:r>
              <a:rPr lang="en-US" dirty="0">
                <a:latin typeface="Calibri" panose="020F0502020204030204" pitchFamily="34" charset="0"/>
                <a:cs typeface="Calibri" panose="020F0502020204030204" pitchFamily="34" charset="0"/>
              </a:rPr>
              <a:t> in? or naked, and clothed </a:t>
            </a:r>
            <a:r>
              <a:rPr lang="en-US" i="1" dirty="0">
                <a:latin typeface="Calibri" panose="020F0502020204030204" pitchFamily="34" charset="0"/>
                <a:cs typeface="Calibri" panose="020F0502020204030204" pitchFamily="34" charset="0"/>
              </a:rPr>
              <a:t>thee</a:t>
            </a:r>
            <a:r>
              <a:rPr lang="en-US" dirty="0">
                <a:latin typeface="Calibri" panose="020F0502020204030204" pitchFamily="34" charset="0"/>
                <a:cs typeface="Calibri" panose="020F0502020204030204" pitchFamily="34" charset="0"/>
              </a:rPr>
              <a:t>? </a:t>
            </a:r>
            <a:r>
              <a:rPr lang="en-US" baseline="30000" dirty="0">
                <a:latin typeface="Calibri" panose="020F0502020204030204" pitchFamily="34" charset="0"/>
                <a:cs typeface="Calibri" panose="020F0502020204030204" pitchFamily="34" charset="0"/>
              </a:rPr>
              <a:t>39 </a:t>
            </a:r>
            <a:r>
              <a:rPr lang="en-US" dirty="0">
                <a:latin typeface="Calibri" panose="020F0502020204030204" pitchFamily="34" charset="0"/>
                <a:cs typeface="Calibri" panose="020F0502020204030204" pitchFamily="34" charset="0"/>
              </a:rPr>
              <a:t>  Or when saw we thee sick, or in prison, and came unto thee? </a:t>
            </a:r>
          </a:p>
        </p:txBody>
      </p:sp>
    </p:spTree>
    <p:extLst>
      <p:ext uri="{BB962C8B-B14F-4D97-AF65-F5344CB8AC3E}">
        <p14:creationId xmlns:p14="http://schemas.microsoft.com/office/powerpoint/2010/main" val="27947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77500" lnSpcReduction="20000"/>
          </a:bodyPr>
          <a:lstStyle/>
          <a:p>
            <a:pPr marL="231775" indent="-231775" algn="l">
              <a:buFont typeface="Arial" panose="020B0604020202020204" pitchFamily="34" charset="0"/>
              <a:buChar char="•"/>
            </a:pPr>
            <a:r>
              <a:rPr lang="en-US" baseline="30000" dirty="0">
                <a:latin typeface="Calibri" panose="020F0502020204030204" pitchFamily="34" charset="0"/>
                <a:cs typeface="Calibri" panose="020F0502020204030204" pitchFamily="34" charset="0"/>
              </a:rPr>
              <a:t>40 </a:t>
            </a:r>
            <a:r>
              <a:rPr lang="en-US" dirty="0">
                <a:latin typeface="Calibri" panose="020F0502020204030204" pitchFamily="34" charset="0"/>
                <a:cs typeface="Calibri" panose="020F0502020204030204" pitchFamily="34" charset="0"/>
              </a:rPr>
              <a:t> And the King shall answer and say unto them, Verily I say unto you, Inasmuch as ye have done </a:t>
            </a:r>
            <a:r>
              <a:rPr lang="en-US" i="1" dirty="0">
                <a:latin typeface="Calibri" panose="020F0502020204030204" pitchFamily="34" charset="0"/>
                <a:cs typeface="Calibri" panose="020F0502020204030204" pitchFamily="34" charset="0"/>
              </a:rPr>
              <a:t>it</a:t>
            </a:r>
            <a:r>
              <a:rPr lang="en-US" dirty="0">
                <a:latin typeface="Calibri" panose="020F0502020204030204" pitchFamily="34" charset="0"/>
                <a:cs typeface="Calibri" panose="020F0502020204030204" pitchFamily="34" charset="0"/>
              </a:rPr>
              <a:t> unto one of the least of these my brethren, ye have done </a:t>
            </a:r>
            <a:r>
              <a:rPr lang="en-US" i="1" dirty="0">
                <a:latin typeface="Calibri" panose="020F0502020204030204" pitchFamily="34" charset="0"/>
                <a:cs typeface="Calibri" panose="020F0502020204030204" pitchFamily="34" charset="0"/>
              </a:rPr>
              <a:t>it</a:t>
            </a:r>
            <a:r>
              <a:rPr lang="en-US" dirty="0">
                <a:latin typeface="Calibri" panose="020F0502020204030204" pitchFamily="34" charset="0"/>
                <a:cs typeface="Calibri" panose="020F0502020204030204" pitchFamily="34" charset="0"/>
              </a:rPr>
              <a:t> unto me. </a:t>
            </a:r>
            <a:r>
              <a:rPr lang="en-US" baseline="30000" dirty="0">
                <a:latin typeface="Calibri" panose="020F0502020204030204" pitchFamily="34" charset="0"/>
                <a:cs typeface="Calibri" panose="020F0502020204030204" pitchFamily="34" charset="0"/>
              </a:rPr>
              <a:t>41 </a:t>
            </a:r>
            <a:r>
              <a:rPr lang="en-US" dirty="0">
                <a:latin typeface="Calibri" panose="020F0502020204030204" pitchFamily="34" charset="0"/>
                <a:cs typeface="Calibri" panose="020F0502020204030204" pitchFamily="34" charset="0"/>
              </a:rPr>
              <a:t> Then shall he say also unto them on the left hand, Depart from me, ye cursed, into everlasting fire, prepared for the devil and his angels: </a:t>
            </a:r>
            <a:r>
              <a:rPr lang="en-US" baseline="30000" dirty="0">
                <a:latin typeface="Calibri" panose="020F0502020204030204" pitchFamily="34" charset="0"/>
                <a:cs typeface="Calibri" panose="020F0502020204030204" pitchFamily="34" charset="0"/>
              </a:rPr>
              <a:t>42 </a:t>
            </a:r>
            <a:r>
              <a:rPr lang="en-US" dirty="0">
                <a:latin typeface="Calibri" panose="020F0502020204030204" pitchFamily="34" charset="0"/>
                <a:cs typeface="Calibri" panose="020F0502020204030204" pitchFamily="34" charset="0"/>
              </a:rPr>
              <a:t> For I was an </a:t>
            </a:r>
            <a:r>
              <a:rPr lang="en-US" dirty="0" err="1">
                <a:latin typeface="Calibri" panose="020F0502020204030204" pitchFamily="34" charset="0"/>
                <a:cs typeface="Calibri" panose="020F0502020204030204" pitchFamily="34" charset="0"/>
              </a:rPr>
              <a:t>hungred</a:t>
            </a:r>
            <a:r>
              <a:rPr lang="en-US" dirty="0">
                <a:latin typeface="Calibri" panose="020F0502020204030204" pitchFamily="34" charset="0"/>
                <a:cs typeface="Calibri" panose="020F0502020204030204" pitchFamily="34" charset="0"/>
              </a:rPr>
              <a:t>, and ye gave me no meat: I was thirsty, and ye gave me no drink: </a:t>
            </a:r>
            <a:r>
              <a:rPr lang="en-US" baseline="30000" dirty="0">
                <a:latin typeface="Calibri" panose="020F0502020204030204" pitchFamily="34" charset="0"/>
                <a:cs typeface="Calibri" panose="020F0502020204030204" pitchFamily="34" charset="0"/>
              </a:rPr>
              <a:t>43 </a:t>
            </a:r>
            <a:r>
              <a:rPr lang="en-US" dirty="0">
                <a:latin typeface="Calibri" panose="020F0502020204030204" pitchFamily="34" charset="0"/>
                <a:cs typeface="Calibri" panose="020F0502020204030204" pitchFamily="34" charset="0"/>
              </a:rPr>
              <a:t> I was a stranger, and ye took me not in: naked, and ye clothed me not: sick, and in prison, and ye visited me not. </a:t>
            </a:r>
            <a:r>
              <a:rPr lang="en-US" baseline="30000" dirty="0">
                <a:latin typeface="Calibri" panose="020F0502020204030204" pitchFamily="34" charset="0"/>
                <a:cs typeface="Calibri" panose="020F0502020204030204" pitchFamily="34" charset="0"/>
              </a:rPr>
              <a:t>44 </a:t>
            </a:r>
            <a:r>
              <a:rPr lang="en-US" dirty="0">
                <a:latin typeface="Calibri" panose="020F0502020204030204" pitchFamily="34" charset="0"/>
                <a:cs typeface="Calibri" panose="020F0502020204030204" pitchFamily="34" charset="0"/>
              </a:rPr>
              <a:t> Then shall they also answer him, saying, Lord, when saw we thee an </a:t>
            </a:r>
            <a:r>
              <a:rPr lang="en-US" dirty="0" err="1">
                <a:latin typeface="Calibri" panose="020F0502020204030204" pitchFamily="34" charset="0"/>
                <a:cs typeface="Calibri" panose="020F0502020204030204" pitchFamily="34" charset="0"/>
              </a:rPr>
              <a:t>hungred</a:t>
            </a:r>
            <a:r>
              <a:rPr lang="en-US" dirty="0">
                <a:latin typeface="Calibri" panose="020F0502020204030204" pitchFamily="34" charset="0"/>
                <a:cs typeface="Calibri" panose="020F0502020204030204" pitchFamily="34" charset="0"/>
              </a:rPr>
              <a:t>, or athirst, or a stranger, or naked, or sick, or in prison, and did not minister unto thee? </a:t>
            </a:r>
            <a:r>
              <a:rPr lang="en-US" baseline="30000" dirty="0">
                <a:latin typeface="Calibri" panose="020F0502020204030204" pitchFamily="34" charset="0"/>
                <a:cs typeface="Calibri" panose="020F0502020204030204" pitchFamily="34" charset="0"/>
              </a:rPr>
              <a:t>45 </a:t>
            </a:r>
            <a:r>
              <a:rPr lang="en-US" dirty="0">
                <a:latin typeface="Calibri" panose="020F0502020204030204" pitchFamily="34" charset="0"/>
                <a:cs typeface="Calibri" panose="020F0502020204030204" pitchFamily="34" charset="0"/>
              </a:rPr>
              <a:t> Then shall he answer them, saying, Verily I say unto you, Inasmuch as ye did </a:t>
            </a:r>
            <a:r>
              <a:rPr lang="en-US" i="1" dirty="0">
                <a:latin typeface="Calibri" panose="020F0502020204030204" pitchFamily="34" charset="0"/>
                <a:cs typeface="Calibri" panose="020F0502020204030204" pitchFamily="34" charset="0"/>
              </a:rPr>
              <a:t>it</a:t>
            </a:r>
            <a:r>
              <a:rPr lang="en-US" dirty="0">
                <a:latin typeface="Calibri" panose="020F0502020204030204" pitchFamily="34" charset="0"/>
                <a:cs typeface="Calibri" panose="020F0502020204030204" pitchFamily="34" charset="0"/>
              </a:rPr>
              <a:t> not to one of the least of these, ye did </a:t>
            </a:r>
            <a:r>
              <a:rPr lang="en-US" i="1" dirty="0">
                <a:latin typeface="Calibri" panose="020F0502020204030204" pitchFamily="34" charset="0"/>
                <a:cs typeface="Calibri" panose="020F0502020204030204" pitchFamily="34" charset="0"/>
              </a:rPr>
              <a:t>it</a:t>
            </a:r>
            <a:r>
              <a:rPr lang="en-US" dirty="0">
                <a:latin typeface="Calibri" panose="020F0502020204030204" pitchFamily="34" charset="0"/>
                <a:cs typeface="Calibri" panose="020F0502020204030204" pitchFamily="34" charset="0"/>
              </a:rPr>
              <a:t> not to me. </a:t>
            </a:r>
            <a:r>
              <a:rPr lang="en-US" baseline="30000" dirty="0">
                <a:latin typeface="Calibri" panose="020F0502020204030204" pitchFamily="34" charset="0"/>
                <a:cs typeface="Calibri" panose="020F0502020204030204" pitchFamily="34" charset="0"/>
              </a:rPr>
              <a:t>46 </a:t>
            </a:r>
            <a:r>
              <a:rPr lang="en-US" dirty="0">
                <a:latin typeface="Calibri" panose="020F0502020204030204" pitchFamily="34" charset="0"/>
                <a:cs typeface="Calibri" panose="020F0502020204030204" pitchFamily="34" charset="0"/>
              </a:rPr>
              <a:t> And these shall go away into everlasting punishment: but the righteous into life eternal. </a:t>
            </a:r>
          </a:p>
        </p:txBody>
      </p:sp>
    </p:spTree>
    <p:extLst>
      <p:ext uri="{BB962C8B-B14F-4D97-AF65-F5344CB8AC3E}">
        <p14:creationId xmlns:p14="http://schemas.microsoft.com/office/powerpoint/2010/main" val="5600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descr="https://www.persecution.com/uploads/CUS1704AI_0008_sm.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Tree>
    <p:extLst>
      <p:ext uri="{BB962C8B-B14F-4D97-AF65-F5344CB8AC3E}">
        <p14:creationId xmlns:p14="http://schemas.microsoft.com/office/powerpoint/2010/main" val="103998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32" y="1499616"/>
            <a:ext cx="7161581" cy="1645222"/>
          </a:xfrm>
        </p:spPr>
        <p:txBody>
          <a:bodyPr>
            <a:normAutofit fontScale="90000"/>
          </a:bodyPr>
          <a:lstStyle/>
          <a:p>
            <a:r>
              <a:rPr lang="en-US" sz="8000" dirty="0">
                <a:latin typeface="Trajan Pro" panose="02020502050506020301" pitchFamily="18" charset="0"/>
              </a:rPr>
              <a:t>Living Faith</a:t>
            </a:r>
          </a:p>
        </p:txBody>
      </p:sp>
    </p:spTree>
    <p:extLst>
      <p:ext uri="{BB962C8B-B14F-4D97-AF65-F5344CB8AC3E}">
        <p14:creationId xmlns:p14="http://schemas.microsoft.com/office/powerpoint/2010/main" val="113081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32" y="1499616"/>
            <a:ext cx="7161581" cy="1645222"/>
          </a:xfrm>
        </p:spPr>
        <p:txBody>
          <a:bodyPr>
            <a:normAutofit fontScale="90000"/>
          </a:bodyPr>
          <a:lstStyle/>
          <a:p>
            <a:r>
              <a:rPr lang="en-US" sz="8000" dirty="0">
                <a:latin typeface="Trajan Pro" panose="02020502050506020301" pitchFamily="18" charset="0"/>
              </a:rPr>
              <a:t>Living Faith</a:t>
            </a:r>
          </a:p>
        </p:txBody>
      </p:sp>
    </p:spTree>
    <p:extLst>
      <p:ext uri="{BB962C8B-B14F-4D97-AF65-F5344CB8AC3E}">
        <p14:creationId xmlns:p14="http://schemas.microsoft.com/office/powerpoint/2010/main" val="389385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Hebrews 12:28-29 Wherefore we receiving a kingdom which cannot be moved, let us have grace, whereby we may serve God acceptably with reverence and godly fear: 29  For our God is a consuming fire. </a:t>
            </a:r>
          </a:p>
        </p:txBody>
      </p:sp>
    </p:spTree>
    <p:extLst>
      <p:ext uri="{BB962C8B-B14F-4D97-AF65-F5344CB8AC3E}">
        <p14:creationId xmlns:p14="http://schemas.microsoft.com/office/powerpoint/2010/main" val="110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2"/>
            <a:ext cx="8239079" cy="2664080"/>
          </a:xfrm>
        </p:spPr>
        <p:txBody>
          <a:bodyPr/>
          <a:lstStyle/>
          <a:p>
            <a:r>
              <a:rPr lang="en-US" dirty="0">
                <a:solidFill>
                  <a:srgbClr val="4F384D"/>
                </a:solidFill>
                <a:latin typeface="Trajan Pro 3" panose="02020502050503020301" pitchFamily="18" charset="0"/>
              </a:rPr>
              <a:t>What does it look like to live by faith in God’s Word?</a:t>
            </a:r>
          </a:p>
        </p:txBody>
      </p:sp>
    </p:spTree>
    <p:extLst>
      <p:ext uri="{BB962C8B-B14F-4D97-AF65-F5344CB8AC3E}">
        <p14:creationId xmlns:p14="http://schemas.microsoft.com/office/powerpoint/2010/main" val="54425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2"/>
            <a:ext cx="8239079" cy="2664080"/>
          </a:xfrm>
        </p:spPr>
        <p:txBody>
          <a:bodyPr/>
          <a:lstStyle/>
          <a:p>
            <a:r>
              <a:rPr lang="en-US" dirty="0">
                <a:solidFill>
                  <a:srgbClr val="4F384D"/>
                </a:solidFill>
                <a:latin typeface="Trajan Pro 3" panose="02020502050503020301" pitchFamily="18" charset="0"/>
              </a:rPr>
              <a:t>You get God’s heart </a:t>
            </a:r>
          </a:p>
          <a:p>
            <a:r>
              <a:rPr lang="en-US" dirty="0">
                <a:solidFill>
                  <a:srgbClr val="4F384D"/>
                </a:solidFill>
                <a:latin typeface="Trajan Pro 3" panose="02020502050503020301" pitchFamily="18" charset="0"/>
              </a:rPr>
              <a:t>of love for others!</a:t>
            </a:r>
          </a:p>
        </p:txBody>
      </p:sp>
    </p:spTree>
    <p:extLst>
      <p:ext uri="{BB962C8B-B14F-4D97-AF65-F5344CB8AC3E}">
        <p14:creationId xmlns:p14="http://schemas.microsoft.com/office/powerpoint/2010/main" val="1734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43467"/>
            <a:ext cx="5034865" cy="4272347"/>
          </a:xfrm>
        </p:spPr>
        <p:txBody>
          <a:bodyPr>
            <a:normAutofit/>
          </a:bodyPr>
          <a:lstStyle/>
          <a:p>
            <a:pPr algn="l"/>
            <a:r>
              <a:rPr lang="en-US" dirty="0">
                <a:latin typeface="Myriad Pro" panose="020B0503030403020204" pitchFamily="34" charset="0"/>
              </a:rPr>
              <a:t>YOU LOVE THE CHURCH.</a:t>
            </a:r>
            <a:r>
              <a:rPr lang="en-US" sz="2800" dirty="0">
                <a:latin typeface="Myriad Pro" panose="020B0503030403020204" pitchFamily="34" charset="0"/>
              </a:rPr>
              <a:t> </a:t>
            </a:r>
          </a:p>
          <a:p>
            <a:pPr marL="457200" indent="-457200" algn="l">
              <a:buFont typeface="Wingdings" panose="05000000000000000000" pitchFamily="2" charset="2"/>
              <a:buChar char="§"/>
            </a:pPr>
            <a:r>
              <a:rPr lang="en-US" sz="2800" dirty="0">
                <a:latin typeface="Myriad Pro" panose="020B0503030403020204" pitchFamily="34" charset="0"/>
              </a:rPr>
              <a:t>Problem today: </a:t>
            </a:r>
            <a:br>
              <a:rPr lang="en-US" sz="2800" dirty="0">
                <a:latin typeface="Myriad Pro" panose="020B0503030403020204" pitchFamily="34" charset="0"/>
              </a:rPr>
            </a:br>
            <a:r>
              <a:rPr lang="en-US" sz="2800" dirty="0">
                <a:latin typeface="Myriad Pro" panose="020B0503030403020204" pitchFamily="34" charset="0"/>
              </a:rPr>
              <a:t>“I love you, because I</a:t>
            </a:r>
            <a:br>
              <a:rPr lang="en-US" sz="2800" dirty="0">
                <a:latin typeface="Myriad Pro" panose="020B0503030403020204" pitchFamily="34" charset="0"/>
              </a:rPr>
            </a:br>
            <a:r>
              <a:rPr lang="en-US" sz="2800" dirty="0">
                <a:latin typeface="Myriad Pro" panose="020B0503030403020204" pitchFamily="34" charset="0"/>
              </a:rPr>
              <a:t>have to. </a:t>
            </a:r>
            <a:br>
              <a:rPr lang="en-US" sz="2800" dirty="0">
                <a:latin typeface="Myriad Pro" panose="020B0503030403020204" pitchFamily="34" charset="0"/>
              </a:rPr>
            </a:br>
            <a:r>
              <a:rPr lang="en-US" sz="2800" dirty="0">
                <a:latin typeface="Myriad Pro" panose="020B0503030403020204" pitchFamily="34" charset="0"/>
              </a:rPr>
              <a:t>But, I don’t like you.” </a:t>
            </a:r>
            <a:endParaRPr lang="en-US" sz="2800" u="sng"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5" name="Picture 4"/>
          <p:cNvPicPr>
            <a:picLocks noChangeAspect="1"/>
          </p:cNvPicPr>
          <p:nvPr/>
        </p:nvPicPr>
        <p:blipFill rotWithShape="1">
          <a:blip r:embed="rId4"/>
          <a:srcRect l="3220" t="3464" r="2260" b="11684"/>
          <a:stretch/>
        </p:blipFill>
        <p:spPr>
          <a:xfrm>
            <a:off x="4919730" y="1591564"/>
            <a:ext cx="3799267" cy="2376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What is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5143500"/>
            <a:ext cx="406400" cy="406400"/>
          </a:xfrm>
          <a:prstGeom prst="rect">
            <a:avLst/>
          </a:prstGeom>
        </p:spPr>
      </p:pic>
    </p:spTree>
    <p:extLst>
      <p:ext uri="{BB962C8B-B14F-4D97-AF65-F5344CB8AC3E}">
        <p14:creationId xmlns:p14="http://schemas.microsoft.com/office/powerpoint/2010/main" val="36040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208"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9394">
                <p:cTn id="23"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92500"/>
          </a:bodyPr>
          <a:lstStyle/>
          <a:p>
            <a:pPr marL="227013" indent="-227013" algn="l">
              <a:buFont typeface="Arial" panose="020B0604020202020204" pitchFamily="34" charset="0"/>
              <a:buChar char="•"/>
            </a:pPr>
            <a:r>
              <a:rPr lang="en-US" dirty="0">
                <a:latin typeface="Calibri" panose="020F0502020204030204" pitchFamily="34" charset="0"/>
              </a:rPr>
              <a:t>1 John 4:7-11 Beloved, let us love one another: for love is of God; and every one that </a:t>
            </a:r>
            <a:r>
              <a:rPr lang="en-US" dirty="0" err="1">
                <a:latin typeface="Calibri" panose="020F0502020204030204" pitchFamily="34" charset="0"/>
              </a:rPr>
              <a:t>loveth</a:t>
            </a:r>
            <a:r>
              <a:rPr lang="en-US" dirty="0">
                <a:latin typeface="Calibri" panose="020F0502020204030204" pitchFamily="34" charset="0"/>
              </a:rPr>
              <a:t> is born of God, and </a:t>
            </a:r>
            <a:r>
              <a:rPr lang="en-US" dirty="0" err="1">
                <a:latin typeface="Calibri" panose="020F0502020204030204" pitchFamily="34" charset="0"/>
              </a:rPr>
              <a:t>knoweth</a:t>
            </a:r>
            <a:r>
              <a:rPr lang="en-US" dirty="0">
                <a:latin typeface="Calibri" panose="020F0502020204030204" pitchFamily="34" charset="0"/>
              </a:rPr>
              <a:t> God. 8  He that </a:t>
            </a:r>
            <a:r>
              <a:rPr lang="en-US" dirty="0" err="1">
                <a:latin typeface="Calibri" panose="020F0502020204030204" pitchFamily="34" charset="0"/>
              </a:rPr>
              <a:t>loveth</a:t>
            </a:r>
            <a:r>
              <a:rPr lang="en-US" dirty="0">
                <a:latin typeface="Calibri" panose="020F0502020204030204" pitchFamily="34" charset="0"/>
              </a:rPr>
              <a:t> not </a:t>
            </a:r>
            <a:r>
              <a:rPr lang="en-US" dirty="0" err="1">
                <a:latin typeface="Calibri" panose="020F0502020204030204" pitchFamily="34" charset="0"/>
              </a:rPr>
              <a:t>knoweth</a:t>
            </a:r>
            <a:r>
              <a:rPr lang="en-US" dirty="0">
                <a:latin typeface="Calibri" panose="020F0502020204030204" pitchFamily="34" charset="0"/>
              </a:rPr>
              <a:t> not God; for God is love. 9  In this was manifested the love of God toward us, because that God sent his only begotten Son into the world, that we might live through him. 10  Herein is love, not that we loved God, but that he loved us, and sent his Son to be the propitiation for our sins. 11  Beloved, if God so loved us, we ought also to love one another. </a:t>
            </a:r>
          </a:p>
        </p:txBody>
      </p:sp>
    </p:spTree>
    <p:extLst>
      <p:ext uri="{BB962C8B-B14F-4D97-AF65-F5344CB8AC3E}">
        <p14:creationId xmlns:p14="http://schemas.microsoft.com/office/powerpoint/2010/main" val="20137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907085"/>
            <a:ext cx="8166972" cy="4008729"/>
          </a:xfrm>
        </p:spPr>
        <p:txBody>
          <a:bodyPr>
            <a:normAutofit/>
          </a:bodyPr>
          <a:lstStyle/>
          <a:p>
            <a:pPr algn="l"/>
            <a:r>
              <a:rPr lang="en-US" dirty="0">
                <a:latin typeface="Myriad Pro" panose="020B0503030403020204" pitchFamily="34" charset="0"/>
              </a:rPr>
              <a:t>LOVING IS HOW GOD HAS </a:t>
            </a:r>
            <a:r>
              <a:rPr lang="en-US" u="sng" dirty="0">
                <a:latin typeface="Myriad Pro" panose="020B0503030403020204" pitchFamily="34" charset="0"/>
              </a:rPr>
              <a:t>DESIGNED</a:t>
            </a:r>
            <a:r>
              <a:rPr lang="en-US" dirty="0">
                <a:latin typeface="Myriad Pro" panose="020B0503030403020204" pitchFamily="34" charset="0"/>
              </a:rPr>
              <a:t> US TO </a:t>
            </a:r>
            <a:r>
              <a:rPr lang="en-US" u="sng" dirty="0">
                <a:latin typeface="Myriad Pro" panose="020B0503030403020204" pitchFamily="34" charset="0"/>
              </a:rPr>
              <a:t>LIVE</a:t>
            </a:r>
            <a:r>
              <a:rPr lang="en-US" dirty="0">
                <a:latin typeface="Myriad Pro" panose="020B0503030403020204" pitchFamily="34" charset="0"/>
              </a:rPr>
              <a:t>!</a:t>
            </a:r>
          </a:p>
          <a:p>
            <a:pPr marL="457200" indent="-457200" algn="l">
              <a:buFont typeface="Wingdings" panose="05000000000000000000" pitchFamily="2" charset="2"/>
              <a:buChar char="§"/>
            </a:pPr>
            <a:r>
              <a:rPr lang="en-US" sz="2800" dirty="0">
                <a:latin typeface="Myriad Pro" panose="020B0503030403020204" pitchFamily="34" charset="0"/>
              </a:rPr>
              <a:t>The fruit of the Spirit is love! Galatians 5:22</a:t>
            </a:r>
          </a:p>
          <a:p>
            <a:pPr marL="457200" indent="-457200" algn="l">
              <a:buFont typeface="Wingdings" panose="05000000000000000000" pitchFamily="2" charset="2"/>
              <a:buChar char="§"/>
            </a:pPr>
            <a:r>
              <a:rPr lang="en-US" sz="2800" dirty="0">
                <a:latin typeface="Myriad Pro" panose="020B0503030403020204" pitchFamily="34" charset="0"/>
              </a:rPr>
              <a:t>Love given to your brethren a first fruit in the life of a new believer! </a:t>
            </a:r>
          </a:p>
          <a:p>
            <a:pPr marL="457200" indent="-457200" algn="l">
              <a:buFont typeface="Wingdings" panose="05000000000000000000" pitchFamily="2" charset="2"/>
              <a:buChar char="§"/>
            </a:pPr>
            <a:r>
              <a:rPr lang="en-US" sz="2800" dirty="0">
                <a:latin typeface="Myriad Pro" panose="020B0503030403020204" pitchFamily="34" charset="0"/>
              </a:rPr>
              <a:t>2 Peter 1:5-7 Love is where our faith culminates.</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37954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1532586"/>
            <a:ext cx="8239079" cy="1183818"/>
          </a:xfrm>
        </p:spPr>
        <p:txBody>
          <a:bodyPr/>
          <a:lstStyle/>
          <a:p>
            <a:r>
              <a:rPr lang="en-US" dirty="0">
                <a:solidFill>
                  <a:srgbClr val="4F384D"/>
                </a:solidFill>
                <a:latin typeface="Trajan Pro 3" panose="02020502050503020301" pitchFamily="18" charset="0"/>
              </a:rPr>
              <a:t>We </a:t>
            </a:r>
            <a:r>
              <a:rPr lang="en-US" u="sng" dirty="0">
                <a:solidFill>
                  <a:srgbClr val="4F384D"/>
                </a:solidFill>
                <a:latin typeface="Trajan Pro 3" panose="02020502050503020301" pitchFamily="18" charset="0"/>
              </a:rPr>
              <a:t>protect</a:t>
            </a:r>
            <a:r>
              <a:rPr lang="en-US" dirty="0">
                <a:solidFill>
                  <a:srgbClr val="4F384D"/>
                </a:solidFill>
                <a:latin typeface="Trajan Pro 3" panose="02020502050503020301" pitchFamily="18" charset="0"/>
              </a:rPr>
              <a:t> unity.</a:t>
            </a:r>
          </a:p>
        </p:txBody>
      </p:sp>
    </p:spTree>
    <p:extLst>
      <p:ext uri="{BB962C8B-B14F-4D97-AF65-F5344CB8AC3E}">
        <p14:creationId xmlns:p14="http://schemas.microsoft.com/office/powerpoint/2010/main" val="111045977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3057</TotalTime>
  <Words>507</Words>
  <Application>Microsoft Office PowerPoint</Application>
  <PresentationFormat>On-screen Show (16:9)</PresentationFormat>
  <Paragraphs>29</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Myriad Pro</vt:lpstr>
      <vt:lpstr>Trajan Pro</vt:lpstr>
      <vt:lpstr>Trajan Pro 3</vt:lpstr>
      <vt:lpstr>Wingdings</vt:lpstr>
      <vt:lpstr>Default</vt:lpstr>
      <vt:lpstr>PowerPoint Presentation</vt:lpstr>
      <vt:lpstr>Living Faith</vt:lpstr>
      <vt:lpstr>PowerPoint Presentation</vt:lpstr>
      <vt:lpstr>PowerPoint Presentation</vt:lpstr>
      <vt:lpstr>PowerPoint Presentation</vt:lpstr>
      <vt:lpstr>BY FAITH</vt:lpstr>
      <vt:lpstr>PowerPoint Presentation</vt:lpstr>
      <vt:lpstr>BY FAITH</vt:lpstr>
      <vt:lpstr>PowerPoint Presentation</vt:lpstr>
      <vt:lpstr>BY FAITH</vt:lpstr>
      <vt:lpstr>PowerPoint Presentation</vt:lpstr>
      <vt:lpstr>PowerPoint Presentation</vt:lpstr>
      <vt:lpstr>PowerPoint Presentation</vt:lpstr>
      <vt:lpstr>BY FAITH</vt:lpstr>
      <vt:lpstr>PowerPoint Presentation</vt:lpstr>
      <vt:lpstr>PowerPoint Presentation</vt:lpstr>
      <vt:lpstr>PowerPoint Presentation</vt:lpstr>
      <vt:lpstr>Living Faith</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Audio Visual</cp:lastModifiedBy>
  <cp:revision>57</cp:revision>
  <dcterms:created xsi:type="dcterms:W3CDTF">2014-03-26T14:03:34Z</dcterms:created>
  <dcterms:modified xsi:type="dcterms:W3CDTF">2017-05-28T13:48:34Z</dcterms:modified>
</cp:coreProperties>
</file>